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352D0A-AE7B-4412-A1E8-EFBF1183CFF9}"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4274895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52D0A-AE7B-4412-A1E8-EFBF1183CFF9}"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230028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52D0A-AE7B-4412-A1E8-EFBF1183CFF9}"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168633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52D0A-AE7B-4412-A1E8-EFBF1183CFF9}"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2585281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52D0A-AE7B-4412-A1E8-EFBF1183CFF9}"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146175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352D0A-AE7B-4412-A1E8-EFBF1183CFF9}"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260606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352D0A-AE7B-4412-A1E8-EFBF1183CFF9}" type="datetimeFigureOut">
              <a:rPr lang="en-US" smtClean="0"/>
              <a:t>6/23/2014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2587574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352D0A-AE7B-4412-A1E8-EFBF1183CFF9}" type="datetimeFigureOut">
              <a:rPr lang="en-US" smtClean="0"/>
              <a:t>6/23/2014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420730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52D0A-AE7B-4412-A1E8-EFBF1183CFF9}" type="datetimeFigureOut">
              <a:rPr lang="en-US" smtClean="0"/>
              <a:t>6/23/2014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109736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52D0A-AE7B-4412-A1E8-EFBF1183CFF9}"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1648843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52D0A-AE7B-4412-A1E8-EFBF1183CFF9}"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1E0BE-C2D9-4A77-BF81-2844288995FD}" type="slidenum">
              <a:rPr lang="en-US" smtClean="0"/>
              <a:t>‹#›</a:t>
            </a:fld>
            <a:endParaRPr lang="en-US"/>
          </a:p>
        </p:txBody>
      </p:sp>
    </p:spTree>
    <p:extLst>
      <p:ext uri="{BB962C8B-B14F-4D97-AF65-F5344CB8AC3E}">
        <p14:creationId xmlns:p14="http://schemas.microsoft.com/office/powerpoint/2010/main" val="328983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52D0A-AE7B-4412-A1E8-EFBF1183CFF9}" type="datetimeFigureOut">
              <a:rPr lang="en-US" smtClean="0"/>
              <a:t>6/23/2014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1E0BE-C2D9-4A77-BF81-2844288995FD}" type="slidenum">
              <a:rPr lang="en-US" smtClean="0"/>
              <a:t>‹#›</a:t>
            </a:fld>
            <a:endParaRPr lang="en-US"/>
          </a:p>
        </p:txBody>
      </p:sp>
    </p:spTree>
    <p:extLst>
      <p:ext uri="{BB962C8B-B14F-4D97-AF65-F5344CB8AC3E}">
        <p14:creationId xmlns:p14="http://schemas.microsoft.com/office/powerpoint/2010/main" val="2732025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Stacks, Arguments and Returns</a:t>
            </a:r>
            <a:endParaRPr lang="en-US" dirty="0"/>
          </a:p>
        </p:txBody>
      </p:sp>
      <p:sp>
        <p:nvSpPr>
          <p:cNvPr id="3" name="Subtitle 2"/>
          <p:cNvSpPr>
            <a:spLocks noGrp="1"/>
          </p:cNvSpPr>
          <p:nvPr>
            <p:ph type="subTitle" idx="1"/>
          </p:nvPr>
        </p:nvSpPr>
        <p:spPr/>
        <p:txBody>
          <a:bodyPr/>
          <a:lstStyle/>
          <a:p>
            <a:r>
              <a:rPr lang="en-US" dirty="0" smtClean="0"/>
              <a:t>And a bit about Recursion</a:t>
            </a:r>
            <a:endParaRPr lang="en-US" dirty="0"/>
          </a:p>
        </p:txBody>
      </p:sp>
    </p:spTree>
    <p:extLst>
      <p:ext uri="{BB962C8B-B14F-4D97-AF65-F5344CB8AC3E}">
        <p14:creationId xmlns:p14="http://schemas.microsoft.com/office/powerpoint/2010/main" val="131890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can call other functions!</a:t>
            </a:r>
            <a:endParaRPr lang="en-US" dirty="0"/>
          </a:p>
        </p:txBody>
      </p:sp>
      <p:sp>
        <p:nvSpPr>
          <p:cNvPr id="3" name="Content Placeholder 2"/>
          <p:cNvSpPr>
            <a:spLocks noGrp="1"/>
          </p:cNvSpPr>
          <p:nvPr>
            <p:ph idx="1"/>
          </p:nvPr>
        </p:nvSpPr>
        <p:spPr/>
        <p:txBody>
          <a:bodyPr/>
          <a:lstStyle/>
          <a:p>
            <a:r>
              <a:rPr lang="en-US" dirty="0" smtClean="0"/>
              <a:t>It </a:t>
            </a:r>
            <a:r>
              <a:rPr lang="en-US" dirty="0"/>
              <a:t>is a natural tendency to break a big problem up into smaller problems</a:t>
            </a:r>
          </a:p>
          <a:p>
            <a:pPr lvl="1"/>
            <a:r>
              <a:rPr lang="en-US" dirty="0"/>
              <a:t>This can be repeated several times – </a:t>
            </a:r>
            <a:r>
              <a:rPr lang="en-US" dirty="0" err="1"/>
              <a:t>funA</a:t>
            </a:r>
            <a:r>
              <a:rPr lang="en-US" dirty="0"/>
              <a:t> can be broken up into funA1 </a:t>
            </a:r>
            <a:r>
              <a:rPr lang="en-US" dirty="0" smtClean="0"/>
              <a:t>and funA2 </a:t>
            </a:r>
            <a:r>
              <a:rPr lang="en-US" dirty="0"/>
              <a:t>and funA3, which can be broken into funA11 and funA12 and so on</a:t>
            </a:r>
          </a:p>
          <a:p>
            <a:pPr lvl="1"/>
            <a:r>
              <a:rPr lang="en-US" dirty="0"/>
              <a:t>The execution proceeds just as in </a:t>
            </a:r>
            <a:r>
              <a:rPr lang="en-US" dirty="0" smtClean="0"/>
              <a:t>other examples of function calls.</a:t>
            </a:r>
          </a:p>
          <a:p>
            <a:r>
              <a:rPr lang="en-US" dirty="0" smtClean="0"/>
              <a:t>The interpreter keeps track of all these function calls using a data structure called a “call stack”.</a:t>
            </a:r>
            <a:endParaRPr lang="en-US" dirty="0"/>
          </a:p>
          <a:p>
            <a:endParaRPr lang="en-US" dirty="0"/>
          </a:p>
        </p:txBody>
      </p:sp>
    </p:spTree>
    <p:extLst>
      <p:ext uri="{BB962C8B-B14F-4D97-AF65-F5344CB8AC3E}">
        <p14:creationId xmlns:p14="http://schemas.microsoft.com/office/powerpoint/2010/main" val="2338850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semantics - Call </a:t>
            </a:r>
            <a:r>
              <a:rPr lang="en-US" dirty="0" smtClean="0"/>
              <a:t>stacks (stack frames)</a:t>
            </a:r>
            <a:endParaRPr lang="en-US" dirty="0"/>
          </a:p>
        </p:txBody>
      </p:sp>
      <p:sp>
        <p:nvSpPr>
          <p:cNvPr id="3" name="Content Placeholder 2"/>
          <p:cNvSpPr>
            <a:spLocks noGrp="1"/>
          </p:cNvSpPr>
          <p:nvPr>
            <p:ph idx="1"/>
          </p:nvPr>
        </p:nvSpPr>
        <p:spPr/>
        <p:txBody>
          <a:bodyPr/>
          <a:lstStyle/>
          <a:p>
            <a:r>
              <a:rPr lang="en-US" dirty="0" smtClean="0"/>
              <a:t>To keep track of all the activity involved in a function call, the interpreter uses a data structure called a “call stack”</a:t>
            </a:r>
          </a:p>
          <a:p>
            <a:r>
              <a:rPr lang="en-US" dirty="0" smtClean="0"/>
              <a:t>It is a stack of records, each record is about a function call.</a:t>
            </a:r>
          </a:p>
          <a:p>
            <a:r>
              <a:rPr lang="en-US" dirty="0" smtClean="0"/>
              <a:t>When a function call is made, </a:t>
            </a:r>
            <a:r>
              <a:rPr lang="en-US" dirty="0" smtClean="0"/>
              <a:t>a recor</a:t>
            </a:r>
            <a:r>
              <a:rPr lang="en-US" dirty="0" smtClean="0"/>
              <a:t>d of </a:t>
            </a:r>
            <a:r>
              <a:rPr lang="en-US" dirty="0" smtClean="0"/>
              <a:t>that </a:t>
            </a:r>
            <a:r>
              <a:rPr lang="en-US" dirty="0" smtClean="0"/>
              <a:t>fact is put on top of the call stack.  That </a:t>
            </a:r>
            <a:r>
              <a:rPr lang="en-US" dirty="0" smtClean="0"/>
              <a:t>indicates </a:t>
            </a:r>
            <a:r>
              <a:rPr lang="en-US" dirty="0" smtClean="0"/>
              <a:t>that that function is the one executing.</a:t>
            </a:r>
          </a:p>
          <a:p>
            <a:r>
              <a:rPr lang="en-US" dirty="0" smtClean="0"/>
              <a:t>When a function call is finished and is ready to return, its record is removed from the top of the stack to say it is no longer the one running.  The record underneath that is the one belonging to the function which </a:t>
            </a:r>
            <a:r>
              <a:rPr lang="en-US" dirty="0" smtClean="0"/>
              <a:t>called.</a:t>
            </a:r>
            <a:endParaRPr lang="en-US" dirty="0"/>
          </a:p>
        </p:txBody>
      </p:sp>
    </p:spTree>
    <p:extLst>
      <p:ext uri="{BB962C8B-B14F-4D97-AF65-F5344CB8AC3E}">
        <p14:creationId xmlns:p14="http://schemas.microsoft.com/office/powerpoint/2010/main" val="72099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semantics – Arguments and Parameters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Parameters are named in the </a:t>
            </a:r>
            <a:r>
              <a:rPr lang="en-US" b="1" dirty="0" smtClean="0"/>
              <a:t>def</a:t>
            </a:r>
            <a:r>
              <a:rPr lang="en-US" dirty="0" smtClean="0"/>
              <a:t> statement (can only be identifiers)</a:t>
            </a:r>
          </a:p>
          <a:p>
            <a:r>
              <a:rPr lang="en-US" dirty="0" smtClean="0"/>
              <a:t>They are placeholders, waiting to be filled in when the function runs</a:t>
            </a:r>
          </a:p>
          <a:p>
            <a:r>
              <a:rPr lang="en-US" dirty="0" smtClean="0"/>
              <a:t>There can be any number of parameters (but don’t go overboard!  more than 10 is excessive)</a:t>
            </a:r>
          </a:p>
          <a:p>
            <a:r>
              <a:rPr lang="en-US" dirty="0" smtClean="0"/>
              <a:t>Arguments are named in the function </a:t>
            </a:r>
            <a:r>
              <a:rPr lang="en-US" b="1" dirty="0" smtClean="0"/>
              <a:t>call</a:t>
            </a:r>
          </a:p>
          <a:p>
            <a:r>
              <a:rPr lang="en-US" dirty="0" smtClean="0"/>
              <a:t>Arguments have values which are copied to the parameters</a:t>
            </a:r>
          </a:p>
          <a:p>
            <a:r>
              <a:rPr lang="en-US" dirty="0" smtClean="0"/>
              <a:t>Arguments can be identifiers, expressions, constants</a:t>
            </a:r>
          </a:p>
          <a:p>
            <a:r>
              <a:rPr lang="en-US" dirty="0" smtClean="0"/>
              <a:t>The </a:t>
            </a:r>
            <a:r>
              <a:rPr lang="en-US" b="1" dirty="0" smtClean="0"/>
              <a:t>number</a:t>
            </a:r>
            <a:r>
              <a:rPr lang="en-US" dirty="0" smtClean="0"/>
              <a:t> of arguments must match the number of parameters</a:t>
            </a:r>
          </a:p>
          <a:p>
            <a:r>
              <a:rPr lang="en-US" dirty="0" smtClean="0"/>
              <a:t>The </a:t>
            </a:r>
            <a:r>
              <a:rPr lang="en-US" b="1" dirty="0" smtClean="0"/>
              <a:t>names</a:t>
            </a:r>
            <a:r>
              <a:rPr lang="en-US" dirty="0" smtClean="0"/>
              <a:t> of arguments do NOT have to match the names of the parameters</a:t>
            </a:r>
          </a:p>
          <a:p>
            <a:r>
              <a:rPr lang="en-US" dirty="0" smtClean="0"/>
              <a:t>The </a:t>
            </a:r>
            <a:r>
              <a:rPr lang="en-US" b="1" dirty="0" smtClean="0"/>
              <a:t>types</a:t>
            </a:r>
            <a:r>
              <a:rPr lang="en-US" dirty="0" smtClean="0"/>
              <a:t> of arguments and parameters should match or at least be similar</a:t>
            </a:r>
            <a:endParaRPr lang="en-US" dirty="0"/>
          </a:p>
        </p:txBody>
      </p:sp>
    </p:spTree>
    <p:extLst>
      <p:ext uri="{BB962C8B-B14F-4D97-AF65-F5344CB8AC3E}">
        <p14:creationId xmlns:p14="http://schemas.microsoft.com/office/powerpoint/2010/main" val="1817248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return statement</a:t>
            </a:r>
            <a:endParaRPr lang="en-US" dirty="0"/>
          </a:p>
        </p:txBody>
      </p:sp>
      <p:sp>
        <p:nvSpPr>
          <p:cNvPr id="3" name="Content Placeholder 2"/>
          <p:cNvSpPr>
            <a:spLocks noGrp="1"/>
          </p:cNvSpPr>
          <p:nvPr>
            <p:ph idx="1"/>
          </p:nvPr>
        </p:nvSpPr>
        <p:spPr/>
        <p:txBody>
          <a:bodyPr/>
          <a:lstStyle/>
          <a:p>
            <a:r>
              <a:rPr lang="en-US" dirty="0" smtClean="0"/>
              <a:t>The return statement tells Python that the execution of the </a:t>
            </a:r>
            <a:r>
              <a:rPr lang="en-US" dirty="0" smtClean="0"/>
              <a:t>current function (the </a:t>
            </a:r>
            <a:r>
              <a:rPr lang="en-US" dirty="0" smtClean="0"/>
              <a:t>function that </a:t>
            </a:r>
            <a:r>
              <a:rPr lang="en-US" dirty="0" smtClean="0"/>
              <a:t>the </a:t>
            </a:r>
            <a:r>
              <a:rPr lang="en-US" dirty="0" smtClean="0"/>
              <a:t>return statement is </a:t>
            </a:r>
            <a:r>
              <a:rPr lang="en-US" dirty="0" smtClean="0"/>
              <a:t>in) </a:t>
            </a:r>
            <a:r>
              <a:rPr lang="en-US" dirty="0" smtClean="0"/>
              <a:t>is done and that control passes back to the function which called it</a:t>
            </a:r>
          </a:p>
          <a:p>
            <a:r>
              <a:rPr lang="en-US" dirty="0" smtClean="0"/>
              <a:t>The return statement can have nothing after the keyword, in which case Python returns the special value None</a:t>
            </a:r>
          </a:p>
          <a:p>
            <a:r>
              <a:rPr lang="en-US" dirty="0" smtClean="0"/>
              <a:t>Or the return statement can have one or more expressions after the keyword (yes, a Python function can return multiple values!)</a:t>
            </a:r>
          </a:p>
          <a:p>
            <a:r>
              <a:rPr lang="en-US" dirty="0" smtClean="0"/>
              <a:t>When the return statement is executed, the function is finished – therefore, do NOT put code after a return statement, it will never execute!</a:t>
            </a:r>
            <a:endParaRPr lang="en-US" dirty="0"/>
          </a:p>
        </p:txBody>
      </p:sp>
    </p:spTree>
    <p:extLst>
      <p:ext uri="{BB962C8B-B14F-4D97-AF65-F5344CB8AC3E}">
        <p14:creationId xmlns:p14="http://schemas.microsoft.com/office/powerpoint/2010/main" val="2999293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Recursion</a:t>
            </a:r>
            <a:endParaRPr lang="en-US" dirty="0"/>
          </a:p>
        </p:txBody>
      </p:sp>
      <p:sp>
        <p:nvSpPr>
          <p:cNvPr id="3" name="Content Placeholder 2"/>
          <p:cNvSpPr>
            <a:spLocks noGrp="1"/>
          </p:cNvSpPr>
          <p:nvPr>
            <p:ph idx="1"/>
          </p:nvPr>
        </p:nvSpPr>
        <p:spPr/>
        <p:txBody>
          <a:bodyPr/>
          <a:lstStyle/>
          <a:p>
            <a:r>
              <a:rPr lang="en-US" dirty="0" smtClean="0"/>
              <a:t>Functions </a:t>
            </a:r>
            <a:r>
              <a:rPr lang="en-US" dirty="0" smtClean="0"/>
              <a:t>can call themselves!  That is </a:t>
            </a:r>
            <a:r>
              <a:rPr lang="en-US" dirty="0" smtClean="0"/>
              <a:t>called Recursion.  </a:t>
            </a:r>
          </a:p>
          <a:p>
            <a:r>
              <a:rPr lang="en-US" dirty="0" smtClean="0"/>
              <a:t>See chapter 12 for details.   </a:t>
            </a:r>
          </a:p>
          <a:p>
            <a:r>
              <a:rPr lang="en-US" dirty="0" smtClean="0"/>
              <a:t>Recursion is a powerful technique but must be written carefully or it will cause infinite loops.</a:t>
            </a:r>
            <a:endParaRPr lang="en-US" dirty="0" smtClean="0"/>
          </a:p>
          <a:p>
            <a:r>
              <a:rPr lang="en-US" dirty="0" smtClean="0"/>
              <a:t>Don’t worry about recursion until it is covered in class</a:t>
            </a:r>
            <a:endParaRPr lang="en-US" dirty="0"/>
          </a:p>
        </p:txBody>
      </p:sp>
    </p:spTree>
    <p:extLst>
      <p:ext uri="{BB962C8B-B14F-4D97-AF65-F5344CB8AC3E}">
        <p14:creationId xmlns:p14="http://schemas.microsoft.com/office/powerpoint/2010/main" val="1162562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483</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Call Stacks, Arguments and Returns</vt:lpstr>
      <vt:lpstr>Functions can call other functions!</vt:lpstr>
      <vt:lpstr>More semantics - Call stacks (stack frames)</vt:lpstr>
      <vt:lpstr>More semantics – Arguments and Parameters</vt:lpstr>
      <vt:lpstr>The return statement</vt:lpstr>
      <vt:lpstr>Recursion</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Stacks, Arguments and Returns</dc:title>
  <dc:creator>Distance Learning Programs</dc:creator>
  <cp:lastModifiedBy>Distance Learning Programs</cp:lastModifiedBy>
  <cp:revision>5</cp:revision>
  <dcterms:created xsi:type="dcterms:W3CDTF">2014-06-19T18:56:25Z</dcterms:created>
  <dcterms:modified xsi:type="dcterms:W3CDTF">2014-06-23T17:32:58Z</dcterms:modified>
</cp:coreProperties>
</file>